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8"/>
  </p:notesMasterIdLst>
  <p:handoutMasterIdLst>
    <p:handoutMasterId r:id="rId9"/>
  </p:handoutMasterIdLst>
  <p:sldIdLst>
    <p:sldId id="303" r:id="rId2"/>
    <p:sldId id="412" r:id="rId3"/>
    <p:sldId id="425" r:id="rId4"/>
    <p:sldId id="413" r:id="rId5"/>
    <p:sldId id="426" r:id="rId6"/>
    <p:sldId id="414" r:id="rId7"/>
  </p:sldIdLst>
  <p:sldSz cx="9144000" cy="5143500" type="screen16x9"/>
  <p:notesSz cx="9144000" cy="6858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lanchard, Jeremiah J" initials="BJJ" lastIdx="1" clrIdx="0">
    <p:extLst>
      <p:ext uri="{19B8F6BF-5375-455C-9EA6-DF929625EA0E}">
        <p15:presenceInfo xmlns:p15="http://schemas.microsoft.com/office/powerpoint/2012/main" userId="Blanchard, Jeremiah J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4" frameSlides="1"/>
  <p:clrMru>
    <a:srgbClr val="00CC00"/>
    <a:srgbClr val="00FFFF"/>
    <a:srgbClr val="FF00FF"/>
    <a:srgbClr val="00FF00"/>
    <a:srgbClr val="404040"/>
    <a:srgbClr val="000000"/>
    <a:srgbClr val="006600"/>
    <a:srgbClr val="568ABA"/>
    <a:srgbClr val="CBD0DE"/>
    <a:srgbClr val="CC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9193008-A311-4001-9AF0-178641D0EF6A}" v="49" dt="2019-05-28T21:07:23.635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675" autoAdjust="0"/>
    <p:restoredTop sz="82767" autoAdjust="0"/>
  </p:normalViewPr>
  <p:slideViewPr>
    <p:cSldViewPr snapToGrid="0" snapToObjects="1">
      <p:cViewPr varScale="1">
        <p:scale>
          <a:sx n="105" d="100"/>
          <a:sy n="105" d="100"/>
        </p:scale>
        <p:origin x="152" y="6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4212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handoutMaster" Target="handoutMasters/handoutMaster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Rockwel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EAC6E28A-33A3-DB4F-9F93-D3B0C6596826}" type="datetimeFigureOut">
              <a:rPr lang="en-US"/>
              <a:pPr>
                <a:defRPr/>
              </a:pPr>
              <a:t>2020-09-16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Rockwel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DC965ECB-F284-854D-818F-5BC971CC7BF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4497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</a:defRPr>
            </a:lvl1pPr>
          </a:lstStyle>
          <a:p>
            <a:pPr>
              <a:defRPr/>
            </a:pPr>
            <a:fld id="{0F85DB7A-A5FF-C04A-A4AA-98B39292EA77}" type="datetimeFigureOut">
              <a:rPr lang="en-US"/>
              <a:pPr>
                <a:defRPr/>
              </a:pPr>
              <a:t>2020-09-16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</a:defRPr>
            </a:lvl1pPr>
          </a:lstStyle>
          <a:p>
            <a:pPr>
              <a:defRPr/>
            </a:pPr>
            <a:fld id="{1A60B8F3-4DE0-044E-A0D2-83BDE6C791D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6498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0.5 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A60B8F3-4DE0-044E-A0D2-83BDE6C791D5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9107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12 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A60B8F3-4DE0-044E-A0D2-83BDE6C791D5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0849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8.5 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A60B8F3-4DE0-044E-A0D2-83BDE6C791D5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4053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Tuples and lists fulfill the same function. So why bother with mutable?</a:t>
            </a:r>
            <a:br>
              <a:rPr lang="en-US" dirty="0"/>
            </a:br>
            <a:br>
              <a:rPr lang="en-US" dirty="0"/>
            </a:br>
            <a:r>
              <a:rPr lang="en-US" dirty="0"/>
              <a:t>1) Data protection – protect you from your yourself</a:t>
            </a:r>
          </a:p>
          <a:p>
            <a:r>
              <a:rPr lang="en-US" dirty="0"/>
              <a:t>2) Efficiency – space, hashing (more later!), function returns (more soon!); future potential</a:t>
            </a:r>
          </a:p>
          <a:p>
            <a:endParaRPr lang="en-US" dirty="0"/>
          </a:p>
          <a:p>
            <a:r>
              <a:rPr lang="en-US" dirty="0"/>
              <a:t>5.5 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A60B8F3-4DE0-044E-A0D2-83BDE6C791D5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0759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6.5 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A60B8F3-4DE0-044E-A0D2-83BDE6C791D5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8061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9 min</a:t>
            </a:r>
          </a:p>
          <a:p>
            <a:endParaRPr lang="en-US" dirty="0"/>
          </a:p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Second run: 23:30 (whole lecture)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A60B8F3-4DE0-044E-A0D2-83BDE6C791D5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549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762"/>
            <a:ext cx="9141291" cy="5141976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871298" y="1676188"/>
            <a:ext cx="8272702" cy="1334281"/>
          </a:xfrm>
        </p:spPr>
        <p:txBody>
          <a:bodyPr/>
          <a:lstStyle>
            <a:lvl1pPr algn="l">
              <a:lnSpc>
                <a:spcPct val="8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br>
              <a:rPr lang="en-US" dirty="0"/>
            </a:br>
            <a:r>
              <a:rPr lang="en-US" dirty="0"/>
              <a:t>With Two Lines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71299" y="3095756"/>
            <a:ext cx="8681355" cy="581025"/>
          </a:xfrm>
        </p:spPr>
        <p:txBody>
          <a:bodyPr rtlCol="0">
            <a:noAutofit/>
          </a:bodyPr>
          <a:lstStyle>
            <a:lvl1pPr marL="0" indent="0" algn="l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j-ea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Presentation Subtitle</a:t>
            </a:r>
          </a:p>
        </p:txBody>
      </p:sp>
    </p:spTree>
    <p:extLst>
      <p:ext uri="{BB962C8B-B14F-4D97-AF65-F5344CB8AC3E}">
        <p14:creationId xmlns:p14="http://schemas.microsoft.com/office/powerpoint/2010/main" val="12767222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762"/>
            <a:ext cx="9141291" cy="5141976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786685" y="1042513"/>
            <a:ext cx="21704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dirty="0">
                <a:solidFill>
                  <a:schemeClr val="bg1"/>
                </a:solidFill>
                <a:latin typeface="Cambria"/>
                <a:cs typeface="Cambria"/>
              </a:rPr>
              <a:t>DEPARTMENT OR UNIT NAME.</a:t>
            </a:r>
            <a:r>
              <a:rPr lang="en-US" sz="1200" b="0" i="0" baseline="0" dirty="0">
                <a:solidFill>
                  <a:schemeClr val="bg1"/>
                </a:solidFill>
                <a:latin typeface="Cambria"/>
                <a:cs typeface="Cambria"/>
              </a:rPr>
              <a:t> DELETE FROM MASTER SLIDE IF N/A</a:t>
            </a:r>
            <a:endParaRPr lang="en-US" sz="1200" b="0" i="0" dirty="0">
              <a:solidFill>
                <a:schemeClr val="bg1"/>
              </a:solidFill>
              <a:latin typeface="Cambria"/>
              <a:cs typeface="Cambria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871298" y="2140561"/>
            <a:ext cx="8272702" cy="1334281"/>
          </a:xfrm>
        </p:spPr>
        <p:txBody>
          <a:bodyPr/>
          <a:lstStyle>
            <a:lvl1pPr algn="l">
              <a:lnSpc>
                <a:spcPct val="8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br>
              <a:rPr lang="en-US" dirty="0"/>
            </a:br>
            <a:r>
              <a:rPr lang="en-US" dirty="0"/>
              <a:t>With Two Lines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71299" y="3560129"/>
            <a:ext cx="8681355" cy="581025"/>
          </a:xfrm>
        </p:spPr>
        <p:txBody>
          <a:bodyPr rtlCol="0">
            <a:noAutofit/>
          </a:bodyPr>
          <a:lstStyle>
            <a:lvl1pPr marL="0" indent="0" algn="l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j-ea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Presentation Subtitle</a:t>
            </a:r>
          </a:p>
        </p:txBody>
      </p:sp>
    </p:spTree>
    <p:extLst>
      <p:ext uri="{BB962C8B-B14F-4D97-AF65-F5344CB8AC3E}">
        <p14:creationId xmlns:p14="http://schemas.microsoft.com/office/powerpoint/2010/main" val="28494261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>
            <a:spLocks noGrp="1"/>
          </p:cNvSpPr>
          <p:nvPr>
            <p:ph type="title"/>
          </p:nvPr>
        </p:nvSpPr>
        <p:spPr bwMode="auto">
          <a:xfrm>
            <a:off x="289956" y="893853"/>
            <a:ext cx="8574644" cy="837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251538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275601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idx="1"/>
          </p:nvPr>
        </p:nvSpPr>
        <p:spPr bwMode="auto">
          <a:xfrm>
            <a:off x="692150" y="1475176"/>
            <a:ext cx="7734300" cy="32555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Placeholder 1"/>
          <p:cNvSpPr>
            <a:spLocks noGrp="1"/>
          </p:cNvSpPr>
          <p:nvPr>
            <p:ph type="title"/>
          </p:nvPr>
        </p:nvSpPr>
        <p:spPr bwMode="auto">
          <a:xfrm>
            <a:off x="289956" y="620803"/>
            <a:ext cx="8564088" cy="837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3B4BD7A-95A1-4B44-AF40-6512C5E8CA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49262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935F6298-3495-4A05-8EAC-0E99A861C3D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2785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2150" y="1869547"/>
            <a:ext cx="7727950" cy="2810403"/>
          </a:xfrm>
        </p:spPr>
        <p:txBody>
          <a:bodyPr>
            <a:normAutofit/>
          </a:bodyPr>
          <a:lstStyle>
            <a:lvl1pPr>
              <a:defRPr sz="1800">
                <a:latin typeface="Cambria"/>
                <a:cs typeface="Cambria"/>
              </a:defRPr>
            </a:lvl1pPr>
            <a:lvl2pPr>
              <a:defRPr sz="1800">
                <a:latin typeface="Cambria"/>
                <a:cs typeface="Cambria"/>
              </a:defRPr>
            </a:lvl2pPr>
            <a:lvl3pPr>
              <a:defRPr sz="1800">
                <a:latin typeface="Cambria"/>
                <a:cs typeface="Cambria"/>
              </a:defRPr>
            </a:lvl3pPr>
            <a:lvl4pPr>
              <a:defRPr sz="1800">
                <a:latin typeface="Cambria"/>
                <a:cs typeface="Cambria"/>
              </a:defRPr>
            </a:lvl4pPr>
            <a:lvl5pPr>
              <a:defRPr sz="1800">
                <a:latin typeface="Cambria"/>
                <a:cs typeface="Cambria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0"/>
          </p:nvPr>
        </p:nvSpPr>
        <p:spPr>
          <a:xfrm>
            <a:off x="293821" y="1227240"/>
            <a:ext cx="8556357" cy="581025"/>
          </a:xfrm>
        </p:spPr>
        <p:txBody>
          <a:bodyPr rtlCol="0">
            <a:noAutofit/>
          </a:bodyPr>
          <a:lstStyle>
            <a:lvl1pPr marL="0" indent="0" algn="ctr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Arial"/>
                <a:ea typeface="+mj-ea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itle Placeholder 1"/>
          <p:cNvSpPr>
            <a:spLocks noGrp="1"/>
          </p:cNvSpPr>
          <p:nvPr>
            <p:ph type="title"/>
          </p:nvPr>
        </p:nvSpPr>
        <p:spPr bwMode="auto">
          <a:xfrm>
            <a:off x="289955" y="620803"/>
            <a:ext cx="8560223" cy="837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3CA7A9-87DA-49F1-BB22-886C168458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49262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935F6298-3495-4A05-8EAC-0E99A861C3D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85732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3871" y="2310792"/>
            <a:ext cx="3657600" cy="2268251"/>
          </a:xfrm>
        </p:spPr>
        <p:txBody>
          <a:bodyPr>
            <a:normAutofit/>
          </a:bodyPr>
          <a:lstStyle>
            <a:lvl1pPr>
              <a:defRPr sz="1800">
                <a:latin typeface="Cambria"/>
                <a:cs typeface="Cambria"/>
              </a:defRPr>
            </a:lvl1pPr>
            <a:lvl2pPr>
              <a:defRPr sz="1800">
                <a:latin typeface="Cambria"/>
                <a:cs typeface="Cambria"/>
              </a:defRPr>
            </a:lvl2pPr>
            <a:lvl3pPr>
              <a:defRPr sz="1800">
                <a:latin typeface="Cambria"/>
                <a:cs typeface="Cambria"/>
              </a:defRPr>
            </a:lvl3pPr>
            <a:lvl4pPr>
              <a:defRPr sz="1800">
                <a:latin typeface="Cambria"/>
                <a:cs typeface="Cambria"/>
              </a:defRPr>
            </a:lvl4pPr>
            <a:lvl5pPr>
              <a:defRPr sz="1800">
                <a:latin typeface="Cambria"/>
                <a:cs typeface="Cambria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61308" y="2310792"/>
            <a:ext cx="3657600" cy="2268251"/>
          </a:xfrm>
        </p:spPr>
        <p:txBody>
          <a:bodyPr>
            <a:normAutofit/>
          </a:bodyPr>
          <a:lstStyle>
            <a:lvl1pPr>
              <a:defRPr sz="1800" b="0" i="0">
                <a:latin typeface="Cambria"/>
                <a:cs typeface="Cambria"/>
              </a:defRPr>
            </a:lvl1pPr>
            <a:lvl2pPr>
              <a:defRPr sz="1800">
                <a:latin typeface="Cambria"/>
                <a:cs typeface="Cambria"/>
              </a:defRPr>
            </a:lvl2pPr>
            <a:lvl3pPr>
              <a:defRPr sz="1800">
                <a:latin typeface="Cambria"/>
                <a:cs typeface="Cambria"/>
              </a:defRPr>
            </a:lvl3pPr>
            <a:lvl4pPr>
              <a:defRPr sz="1800">
                <a:latin typeface="Cambria"/>
                <a:cs typeface="Cambria"/>
              </a:defRPr>
            </a:lvl4pPr>
            <a:lvl5pPr>
              <a:defRPr sz="1800">
                <a:latin typeface="Cambria"/>
                <a:cs typeface="Cambria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3871" y="2028404"/>
            <a:ext cx="3657600" cy="242047"/>
          </a:xfrm>
          <a:prstGeom prst="rect">
            <a:avLst/>
          </a:prstGeom>
          <a:solidFill>
            <a:schemeClr val="accent3"/>
          </a:solidFill>
        </p:spPr>
        <p:txBody>
          <a:bodyPr tIns="0" bIns="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600" b="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61308" y="2028404"/>
            <a:ext cx="3657600" cy="242047"/>
          </a:xfrm>
          <a:prstGeom prst="rect">
            <a:avLst/>
          </a:prstGeom>
          <a:solidFill>
            <a:schemeClr val="accent3"/>
          </a:solidFill>
        </p:spPr>
        <p:txBody>
          <a:bodyPr tIns="0" bIns="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600" b="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0"/>
          </p:nvPr>
        </p:nvSpPr>
        <p:spPr>
          <a:xfrm>
            <a:off x="293821" y="1227240"/>
            <a:ext cx="8556357" cy="581025"/>
          </a:xfrm>
        </p:spPr>
        <p:txBody>
          <a:bodyPr rtlCol="0">
            <a:noAutofit/>
          </a:bodyPr>
          <a:lstStyle>
            <a:lvl1pPr marL="0" indent="0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Arial"/>
                <a:ea typeface="+mj-ea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 bwMode="auto">
          <a:xfrm>
            <a:off x="289955" y="620803"/>
            <a:ext cx="8560223" cy="837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0038F20-CC9D-405A-AFBF-E8F86C9F514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049262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935F6298-3495-4A05-8EAC-0E99A861C3D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8111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762"/>
            <a:ext cx="9141291" cy="51419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B1300D9-494A-0247-AA2A-551E518BA0A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2709" y="1524"/>
            <a:ext cx="9141290" cy="5141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779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10"/>
          <a:srcRect t="-5" b="85"/>
          <a:stretch/>
        </p:blipFill>
        <p:spPr>
          <a:xfrm>
            <a:off x="0" y="0"/>
            <a:ext cx="9144000" cy="5138928"/>
          </a:xfrm>
          <a:prstGeom prst="rect">
            <a:avLst/>
          </a:prstGeom>
        </p:spPr>
      </p:pic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289956" y="893853"/>
            <a:ext cx="7556500" cy="837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289956" y="1722826"/>
            <a:ext cx="7556500" cy="31087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D8625F-7634-4AF9-A34D-3493E8C020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5F6298-3495-4A05-8EAC-0E99A861C3DA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87" r:id="rId1"/>
    <p:sldLayoutId id="2147484289" r:id="rId2"/>
    <p:sldLayoutId id="2147484286" r:id="rId3"/>
    <p:sldLayoutId id="2147484285" r:id="rId4"/>
    <p:sldLayoutId id="2147484267" r:id="rId5"/>
    <p:sldLayoutId id="2147484269" r:id="rId6"/>
    <p:sldLayoutId id="2147484270" r:id="rId7"/>
    <p:sldLayoutId id="2147484265" r:id="rId8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b="0" kern="1200">
          <a:solidFill>
            <a:schemeClr val="bg1"/>
          </a:solidFill>
          <a:latin typeface="Arial"/>
          <a:ea typeface="MS PGothic" panose="020B0600070205080204" pitchFamily="34" charset="-128"/>
          <a:cs typeface="Arial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Rockwell" charset="0"/>
          <a:ea typeface="MS PGothic" panose="020B0600070205080204" pitchFamily="34" charset="-128"/>
          <a:cs typeface="MS PGothic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Rockwell" charset="0"/>
          <a:ea typeface="MS PGothic" panose="020B0600070205080204" pitchFamily="34" charset="-128"/>
          <a:cs typeface="MS PGothic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Rockwell" charset="0"/>
          <a:ea typeface="MS PGothic" panose="020B0600070205080204" pitchFamily="34" charset="-128"/>
          <a:cs typeface="MS PGothic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Rockwell" charset="0"/>
          <a:ea typeface="MS PGothic" panose="020B0600070205080204" pitchFamily="34" charset="-128"/>
          <a:cs typeface="MS PGothic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accent2"/>
          </a:solidFill>
          <a:latin typeface="Rockwell" charset="0"/>
          <a:ea typeface="ＭＳ Ｐゴシック" charset="0"/>
          <a:cs typeface="ＭＳ Ｐゴシック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accent2"/>
          </a:solidFill>
          <a:latin typeface="Rockwell" charset="0"/>
          <a:ea typeface="ＭＳ Ｐゴシック" charset="0"/>
          <a:cs typeface="ＭＳ Ｐゴシック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accent2"/>
          </a:solidFill>
          <a:latin typeface="Rockwell" charset="0"/>
          <a:ea typeface="ＭＳ Ｐゴシック" charset="0"/>
          <a:cs typeface="ＭＳ Ｐゴシック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accent2"/>
          </a:solidFill>
          <a:latin typeface="Rockwell" charset="0"/>
          <a:ea typeface="ＭＳ Ｐゴシック" charset="0"/>
          <a:cs typeface="ＭＳ Ｐゴシック" charset="0"/>
        </a:defRPr>
      </a:lvl9pPr>
    </p:titleStyle>
    <p:bodyStyle>
      <a:lvl1pPr marL="228600" indent="-228600" algn="l" rtl="0" eaLnBrk="0" fontAlgn="base" hangingPunct="0">
        <a:spcBef>
          <a:spcPts val="2000"/>
        </a:spcBef>
        <a:spcAft>
          <a:spcPct val="0"/>
        </a:spcAft>
        <a:buClr>
          <a:schemeClr val="accent3">
            <a:lumMod val="60000"/>
            <a:lumOff val="40000"/>
          </a:schemeClr>
        </a:buClr>
        <a:buSzPct val="75000"/>
        <a:buFont typeface="Wingdings" charset="2"/>
        <a:buChar char="n"/>
        <a:defRPr sz="2000" kern="1200">
          <a:solidFill>
            <a:schemeClr val="bg1"/>
          </a:solidFill>
          <a:latin typeface="Cambria"/>
          <a:ea typeface="MS PGothic" panose="020B0600070205080204" pitchFamily="34" charset="-128"/>
          <a:cs typeface="Cambria"/>
        </a:defRPr>
      </a:lvl1pPr>
      <a:lvl2pPr marL="457200" indent="-228600" algn="l" rtl="0" eaLnBrk="0" fontAlgn="base" hangingPunct="0">
        <a:spcBef>
          <a:spcPts val="600"/>
        </a:spcBef>
        <a:spcAft>
          <a:spcPct val="0"/>
        </a:spcAft>
        <a:buClr>
          <a:schemeClr val="accent3"/>
        </a:buClr>
        <a:buSzPct val="75000"/>
        <a:buFont typeface="Wingdings" charset="2"/>
        <a:buChar char="n"/>
        <a:defRPr kern="1200">
          <a:solidFill>
            <a:schemeClr val="bg1"/>
          </a:solidFill>
          <a:latin typeface="Cambria"/>
          <a:ea typeface="MS PGothic" panose="020B0600070205080204" pitchFamily="34" charset="-128"/>
          <a:cs typeface="Cambria"/>
        </a:defRPr>
      </a:lvl2pPr>
      <a:lvl3pPr marL="685800" indent="-228600" algn="l" rtl="0" eaLnBrk="0" fontAlgn="base" hangingPunct="0">
        <a:spcBef>
          <a:spcPts val="600"/>
        </a:spcBef>
        <a:spcAft>
          <a:spcPct val="0"/>
        </a:spcAft>
        <a:buClr>
          <a:schemeClr val="accent3">
            <a:lumMod val="60000"/>
            <a:lumOff val="40000"/>
          </a:schemeClr>
        </a:buClr>
        <a:buSzPct val="75000"/>
        <a:buFont typeface="Wingdings" charset="2"/>
        <a:buChar char="n"/>
        <a:defRPr kern="1200">
          <a:solidFill>
            <a:schemeClr val="bg1"/>
          </a:solidFill>
          <a:latin typeface="Cambria"/>
          <a:ea typeface="MS PGothic" panose="020B0600070205080204" pitchFamily="34" charset="-128"/>
          <a:cs typeface="Cambria"/>
        </a:defRPr>
      </a:lvl3pPr>
      <a:lvl4pPr marL="914400" indent="-228600" algn="l" rtl="0" eaLnBrk="0" fontAlgn="base" hangingPunct="0">
        <a:spcBef>
          <a:spcPts val="600"/>
        </a:spcBef>
        <a:spcAft>
          <a:spcPct val="0"/>
        </a:spcAft>
        <a:buClr>
          <a:schemeClr val="accent3"/>
        </a:buClr>
        <a:buSzPct val="75000"/>
        <a:buFont typeface="Wingdings" charset="2"/>
        <a:buChar char="n"/>
        <a:defRPr kern="1200">
          <a:solidFill>
            <a:schemeClr val="bg1"/>
          </a:solidFill>
          <a:latin typeface="Cambria"/>
          <a:ea typeface="MS PGothic" panose="020B0600070205080204" pitchFamily="34" charset="-128"/>
          <a:cs typeface="Cambria"/>
        </a:defRPr>
      </a:lvl4pPr>
      <a:lvl5pPr marL="1143000" indent="-228600" algn="l" rtl="0" eaLnBrk="0" fontAlgn="base" hangingPunct="0">
        <a:spcBef>
          <a:spcPts val="600"/>
        </a:spcBef>
        <a:spcAft>
          <a:spcPct val="0"/>
        </a:spcAft>
        <a:buClr>
          <a:schemeClr val="accent3">
            <a:lumMod val="60000"/>
            <a:lumOff val="40000"/>
          </a:schemeClr>
        </a:buClr>
        <a:buSzPct val="75000"/>
        <a:buFont typeface="Wingdings" charset="2"/>
        <a:buChar char="n"/>
        <a:defRPr kern="1200">
          <a:solidFill>
            <a:schemeClr val="bg1"/>
          </a:solidFill>
          <a:latin typeface="Cambria"/>
          <a:ea typeface="MS PGothic" panose="020B0600070205080204" pitchFamily="34" charset="-128"/>
          <a:cs typeface="Cambria"/>
        </a:defRPr>
      </a:lvl5pPr>
      <a:lvl6pPr marL="1377950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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1603375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1830388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057400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itchFamily="2" charset="2"/>
        <a:buChar char=""/>
        <a:defRPr lang="en-US" sz="1800" kern="1200" baseline="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71298" y="1603022"/>
            <a:ext cx="8272702" cy="808067"/>
          </a:xfrm>
        </p:spPr>
        <p:txBody>
          <a:bodyPr/>
          <a:lstStyle/>
          <a:p>
            <a:r>
              <a:rPr lang="en-US" dirty="0"/>
              <a:t>Numeric &amp; </a:t>
            </a:r>
            <a:r>
              <a:rPr lang="en-US" dirty="0" err="1"/>
              <a:t>Iterable</a:t>
            </a:r>
            <a:r>
              <a:rPr lang="en-US" dirty="0"/>
              <a:t> Types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>
          <a:xfrm>
            <a:off x="871300" y="2310030"/>
            <a:ext cx="7038666" cy="656892"/>
          </a:xfrm>
        </p:spPr>
        <p:txBody>
          <a:bodyPr/>
          <a:lstStyle/>
          <a:p>
            <a:r>
              <a:rPr lang="en-US" dirty="0"/>
              <a:t>Using Built-in Structures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576F0E1E-83DE-41D2-A9CD-5510D4D1EB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85444" y="2411089"/>
            <a:ext cx="3012848" cy="1807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1569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CD89EB6-2204-442A-87B4-6B910A313B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6070" y="1318432"/>
            <a:ext cx="3617182" cy="3091908"/>
          </a:xfrm>
        </p:spPr>
        <p:txBody>
          <a:bodyPr/>
          <a:lstStyle/>
          <a:p>
            <a:pPr marL="0" indent="0">
              <a:spcBef>
                <a:spcPts val="600"/>
              </a:spcBef>
              <a:buNone/>
            </a:pPr>
            <a:r>
              <a:rPr lang="en-US" u="sng" dirty="0"/>
              <a:t>Most built-in types are one of…</a:t>
            </a:r>
          </a:p>
          <a:p>
            <a:pPr>
              <a:spcBef>
                <a:spcPts val="600"/>
              </a:spcBef>
            </a:pPr>
            <a:r>
              <a:rPr lang="en-US" b="1" dirty="0">
                <a:solidFill>
                  <a:srgbClr val="00CC00"/>
                </a:solidFill>
              </a:rPr>
              <a:t>Numeric</a:t>
            </a:r>
            <a:r>
              <a:rPr lang="en-US" dirty="0"/>
              <a:t> (number)</a:t>
            </a:r>
          </a:p>
          <a:p>
            <a:pPr>
              <a:spcBef>
                <a:spcPts val="600"/>
              </a:spcBef>
            </a:pPr>
            <a:r>
              <a:rPr lang="en-US" b="1" dirty="0">
                <a:solidFill>
                  <a:srgbClr val="00CC00"/>
                </a:solidFill>
              </a:rPr>
              <a:t>Sequence</a:t>
            </a:r>
            <a:r>
              <a:rPr lang="en-US" dirty="0"/>
              <a:t> (ordered multiset)</a:t>
            </a:r>
          </a:p>
          <a:p>
            <a:pPr>
              <a:spcBef>
                <a:spcPts val="600"/>
              </a:spcBef>
            </a:pPr>
            <a:r>
              <a:rPr lang="en-US" b="1" dirty="0">
                <a:solidFill>
                  <a:srgbClr val="00CC00"/>
                </a:solidFill>
              </a:rPr>
              <a:t>Container</a:t>
            </a:r>
            <a:r>
              <a:rPr lang="en-US" dirty="0"/>
              <a:t> (</a:t>
            </a:r>
            <a:r>
              <a:rPr lang="en-US" dirty="0" err="1"/>
              <a:t>iterable</a:t>
            </a:r>
            <a:r>
              <a:rPr lang="en-US" dirty="0"/>
              <a:t>*)</a:t>
            </a:r>
            <a:br>
              <a:rPr lang="en-US" dirty="0"/>
            </a:br>
            <a:endParaRPr lang="en-US" dirty="0"/>
          </a:p>
          <a:p>
            <a:pPr marL="0" indent="0">
              <a:spcBef>
                <a:spcPts val="600"/>
              </a:spcBef>
              <a:buNone/>
            </a:pPr>
            <a:r>
              <a:rPr lang="en-US" dirty="0"/>
              <a:t>All Python values are one of…</a:t>
            </a:r>
          </a:p>
          <a:p>
            <a:pPr>
              <a:spcBef>
                <a:spcPts val="600"/>
              </a:spcBef>
            </a:pPr>
            <a:r>
              <a:rPr lang="en-US" b="1" dirty="0">
                <a:solidFill>
                  <a:srgbClr val="00CC00"/>
                </a:solidFill>
              </a:rPr>
              <a:t>Mutable </a:t>
            </a:r>
            <a:r>
              <a:rPr lang="en-US" dirty="0"/>
              <a:t>(changeable)</a:t>
            </a:r>
          </a:p>
          <a:p>
            <a:pPr>
              <a:spcBef>
                <a:spcPts val="600"/>
              </a:spcBef>
            </a:pPr>
            <a:r>
              <a:rPr lang="en-US" b="1" dirty="0">
                <a:solidFill>
                  <a:srgbClr val="00CC00"/>
                </a:solidFill>
              </a:rPr>
              <a:t>Immutable </a:t>
            </a:r>
            <a:r>
              <a:rPr lang="en-US" dirty="0"/>
              <a:t>(fixed)</a:t>
            </a:r>
            <a:endParaRPr lang="en-US" b="1" dirty="0">
              <a:solidFill>
                <a:srgbClr val="00CC00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777453D-6ACE-484D-8D9D-7FA46B514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955" y="547446"/>
            <a:ext cx="8564089" cy="837009"/>
          </a:xfrm>
        </p:spPr>
        <p:txBody>
          <a:bodyPr/>
          <a:lstStyle/>
          <a:p>
            <a:pPr algn="ctr"/>
            <a:r>
              <a:rPr lang="en-US" dirty="0"/>
              <a:t>Overview of Built-in Types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F662C1-AA94-484D-B88C-8F6861AF8E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5F6298-3495-4A05-8EAC-0E99A861C3DA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677B40C5-7CFE-4581-9D46-DF62F78D166E}"/>
              </a:ext>
            </a:extLst>
          </p:cNvPr>
          <p:cNvSpPr txBox="1">
            <a:spLocks/>
          </p:cNvSpPr>
          <p:nvPr/>
        </p:nvSpPr>
        <p:spPr bwMode="auto">
          <a:xfrm>
            <a:off x="480020" y="4425009"/>
            <a:ext cx="8183957" cy="4703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rtl="0" eaLnBrk="0" fontAlgn="base" hangingPunct="0">
              <a:spcBef>
                <a:spcPts val="20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sz="2000"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1pPr>
            <a:lvl2pPr marL="4572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" charset="2"/>
              <a:buChar char="n"/>
              <a:defRPr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2pPr>
            <a:lvl3pPr marL="6858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3pPr>
            <a:lvl4pPr marL="9144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" charset="2"/>
              <a:buChar char="n"/>
              <a:defRPr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4pPr>
            <a:lvl5pPr marL="11430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spcBef>
                <a:spcPts val="600"/>
              </a:spcBef>
              <a:buFont typeface="Wingdings" charset="2"/>
              <a:buNone/>
            </a:pPr>
            <a:r>
              <a:rPr lang="en-US" dirty="0"/>
              <a:t>There are additional one-off special types too (e.g., function, file).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5C1AE42B-A4B1-4627-87FC-D9AB8A52AA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5271683"/>
              </p:ext>
            </p:extLst>
          </p:nvPr>
        </p:nvGraphicFramePr>
        <p:xfrm>
          <a:off x="5013634" y="1359122"/>
          <a:ext cx="2969481" cy="30480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80415">
                  <a:extLst>
                    <a:ext uri="{9D8B030D-6E8A-4147-A177-3AD203B41FA5}">
                      <a16:colId xmlns:a16="http://schemas.microsoft.com/office/drawing/2014/main" val="2760218567"/>
                    </a:ext>
                  </a:extLst>
                </a:gridCol>
                <a:gridCol w="928624">
                  <a:extLst>
                    <a:ext uri="{9D8B030D-6E8A-4147-A177-3AD203B41FA5}">
                      <a16:colId xmlns:a16="http://schemas.microsoft.com/office/drawing/2014/main" val="2461847906"/>
                    </a:ext>
                  </a:extLst>
                </a:gridCol>
                <a:gridCol w="1260442">
                  <a:extLst>
                    <a:ext uri="{9D8B030D-6E8A-4147-A177-3AD203B41FA5}">
                      <a16:colId xmlns:a16="http://schemas.microsoft.com/office/drawing/2014/main" val="416620077"/>
                    </a:ext>
                  </a:extLst>
                </a:gridCol>
              </a:tblGrid>
              <a:tr h="14928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Type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Category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Mutability</a:t>
                      </a: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3190025853"/>
                  </a:ext>
                </a:extLst>
              </a:tr>
              <a:tr h="149283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Consolas" panose="020B0609020204030204" pitchFamily="49" charset="0"/>
                        </a:rPr>
                        <a:t>int</a:t>
                      </a:r>
                      <a:endParaRPr lang="en-US" sz="1400" b="1" dirty="0">
                        <a:latin typeface="Consolas" panose="020B0609020204030204" pitchFamily="49" charset="0"/>
                        <a:ea typeface="Cambria" panose="02040503050406030204" pitchFamily="18" charset="0"/>
                        <a:cs typeface="Courier New" panose="02070309020205020404" pitchFamily="49" charset="0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Numeric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Immutable</a:t>
                      </a: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3967673834"/>
                  </a:ext>
                </a:extLst>
              </a:tr>
              <a:tr h="149283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Consolas" panose="020B0609020204030204" pitchFamily="49" charset="0"/>
                        </a:rPr>
                        <a:t>float</a:t>
                      </a:r>
                      <a:endParaRPr lang="en-US" sz="1400" b="1" dirty="0">
                        <a:latin typeface="Consolas" panose="020B0609020204030204" pitchFamily="49" charset="0"/>
                        <a:ea typeface="Cambria" panose="02040503050406030204" pitchFamily="18" charset="0"/>
                        <a:cs typeface="Courier New" panose="02070309020205020404" pitchFamily="49" charset="0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Numeric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Immutable</a:t>
                      </a: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2341593873"/>
                  </a:ext>
                </a:extLst>
              </a:tr>
              <a:tr h="149283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Consolas" panose="020B0609020204030204" pitchFamily="49" charset="0"/>
                          <a:ea typeface="Cambria" panose="02040503050406030204" pitchFamily="18" charset="0"/>
                          <a:cs typeface="Courier New" panose="02070309020205020404" pitchFamily="49" charset="0"/>
                        </a:rPr>
                        <a:t>complex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Numeric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Immutable</a:t>
                      </a: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1701077559"/>
                  </a:ext>
                </a:extLst>
              </a:tr>
              <a:tr h="149283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Consolas" panose="020B0609020204030204" pitchFamily="49" charset="0"/>
                        </a:rPr>
                        <a:t>list</a:t>
                      </a:r>
                      <a:endParaRPr lang="en-US" sz="1400" b="1" dirty="0">
                        <a:latin typeface="Consolas" panose="020B0609020204030204" pitchFamily="49" charset="0"/>
                        <a:ea typeface="Cambria" panose="02040503050406030204" pitchFamily="18" charset="0"/>
                        <a:cs typeface="Courier New" panose="02070309020205020404" pitchFamily="49" charset="0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Sequence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Mutable</a:t>
                      </a: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1581215306"/>
                  </a:ext>
                </a:extLst>
              </a:tr>
              <a:tr h="149283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Consolas" panose="020B0609020204030204" pitchFamily="49" charset="0"/>
                          <a:ea typeface="Cambria" panose="02040503050406030204" pitchFamily="18" charset="0"/>
                          <a:cs typeface="Courier New" panose="02070309020205020404" pitchFamily="49" charset="0"/>
                        </a:rPr>
                        <a:t>tuple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Sequence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Immutable</a:t>
                      </a: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1625600812"/>
                  </a:ext>
                </a:extLst>
              </a:tr>
              <a:tr h="149283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Consolas" panose="020B0609020204030204" pitchFamily="49" charset="0"/>
                        </a:rPr>
                        <a:t>string</a:t>
                      </a:r>
                      <a:endParaRPr lang="en-US" sz="1400" b="1" dirty="0">
                        <a:latin typeface="Consolas" panose="020B0609020204030204" pitchFamily="49" charset="0"/>
                        <a:ea typeface="Cambria" panose="02040503050406030204" pitchFamily="18" charset="0"/>
                        <a:cs typeface="Courier New" panose="02070309020205020404" pitchFamily="49" charset="0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Sequence*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Immutable</a:t>
                      </a: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1187013090"/>
                  </a:ext>
                </a:extLst>
              </a:tr>
              <a:tr h="149283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Consolas" panose="020B0609020204030204" pitchFamily="49" charset="0"/>
                          <a:ea typeface="Cambria" panose="02040503050406030204" pitchFamily="18" charset="0"/>
                          <a:cs typeface="Courier New" panose="02070309020205020404" pitchFamily="49" charset="0"/>
                        </a:rPr>
                        <a:t>range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Iterable</a:t>
                      </a:r>
                      <a:r>
                        <a:rPr lang="en-US" sz="14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*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Immutable</a:t>
                      </a: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1312100540"/>
                  </a:ext>
                </a:extLst>
              </a:tr>
              <a:tr h="149283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err="1">
                          <a:latin typeface="Consolas" panose="020B0609020204030204" pitchFamily="49" charset="0"/>
                        </a:rPr>
                        <a:t>dict</a:t>
                      </a:r>
                      <a:endParaRPr lang="en-US" sz="1400" b="1" dirty="0">
                        <a:latin typeface="Consolas" panose="020B0609020204030204" pitchFamily="49" charset="0"/>
                        <a:ea typeface="Cambria" panose="02040503050406030204" pitchFamily="18" charset="0"/>
                        <a:cs typeface="Courier New" panose="02070309020205020404" pitchFamily="49" charset="0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Container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Mutable</a:t>
                      </a: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484667481"/>
                  </a:ext>
                </a:extLst>
              </a:tr>
              <a:tr h="149283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Consolas" panose="020B0609020204030204" pitchFamily="49" charset="0"/>
                          <a:ea typeface="Cambria" panose="02040503050406030204" pitchFamily="18" charset="0"/>
                          <a:cs typeface="Courier New" panose="02070309020205020404" pitchFamily="49" charset="0"/>
                        </a:rPr>
                        <a:t>set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Container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Mutable*</a:t>
                      </a: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12986175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97045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5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CD89EB6-2204-442A-87B4-6B910A313B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1789" y="1040085"/>
            <a:ext cx="7269724" cy="359297"/>
          </a:xfrm>
        </p:spPr>
        <p:txBody>
          <a:bodyPr/>
          <a:lstStyle/>
          <a:p>
            <a:pPr marL="0" indent="0" algn="ctr">
              <a:spcBef>
                <a:spcPts val="600"/>
              </a:spcBef>
              <a:buNone/>
            </a:pPr>
            <a:r>
              <a:rPr lang="en-US" dirty="0"/>
              <a:t>Python supports complex types as a built-in type.</a:t>
            </a:r>
            <a:endParaRPr lang="en-US" b="1" dirty="0">
              <a:solidFill>
                <a:srgbClr val="00CC00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777453D-6ACE-484D-8D9D-7FA46B514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955" y="466614"/>
            <a:ext cx="8564089" cy="837009"/>
          </a:xfrm>
        </p:spPr>
        <p:txBody>
          <a:bodyPr/>
          <a:lstStyle/>
          <a:p>
            <a:pPr algn="ctr"/>
            <a:r>
              <a:rPr lang="en-US" dirty="0"/>
              <a:t>Complex Numbers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F662C1-AA94-484D-B88C-8F6861AF8E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5F6298-3495-4A05-8EAC-0E99A861C3DA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1FBDBF-356D-41A3-A6DF-703FEFB10E65}"/>
              </a:ext>
            </a:extLst>
          </p:cNvPr>
          <p:cNvSpPr txBox="1"/>
          <p:nvPr/>
        </p:nvSpPr>
        <p:spPr>
          <a:xfrm>
            <a:off x="679400" y="1532498"/>
            <a:ext cx="5064649" cy="3231654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FFFF"/>
                </a:solidFill>
                <a:latin typeface="Consolas" panose="020B0609020204030204" pitchFamily="49" charset="0"/>
              </a:rPr>
              <a:t>import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math</a:t>
            </a:r>
          </a:p>
          <a:p>
            <a:endParaRPr lang="en-US" sz="1200" dirty="0">
              <a:solidFill>
                <a:srgbClr val="00FFFF"/>
              </a:solidFill>
              <a:latin typeface="Consolas" panose="020B0609020204030204" pitchFamily="49" charset="0"/>
            </a:endParaRPr>
          </a:p>
          <a:p>
            <a:endParaRPr lang="en-US" sz="1200" dirty="0">
              <a:solidFill>
                <a:srgbClr val="00FFFF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FFFF"/>
                </a:solidFill>
                <a:latin typeface="Consolas" panose="020B0609020204030204" pitchFamily="49" charset="0"/>
              </a:rPr>
              <a:t>def </a:t>
            </a:r>
            <a:r>
              <a:rPr lang="en-US" sz="1200" b="1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phase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(state):</a:t>
            </a: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return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math.atan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state.imag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/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state.real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endParaRPr lang="en-US" sz="12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endParaRPr lang="en-US" sz="12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FFFF"/>
                </a:solidFill>
                <a:latin typeface="Consolas" panose="020B0609020204030204" pitchFamily="49" charset="0"/>
              </a:rPr>
              <a:t>def </a:t>
            </a:r>
            <a:r>
              <a:rPr lang="en-US" sz="1200" b="1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main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():</a:t>
            </a: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circuit = 1 + 2j</a:t>
            </a:r>
            <a:endParaRPr lang="en-US" sz="1200" dirty="0">
              <a:solidFill>
                <a:srgbClr val="00FFFF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FFFF"/>
                </a:solidFill>
                <a:latin typeface="Consolas" panose="020B0609020204030204" pitchFamily="49" charset="0"/>
              </a:rPr>
              <a:t>    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print(</a:t>
            </a:r>
            <a:r>
              <a:rPr lang="en-US" sz="1200" dirty="0">
                <a:solidFill>
                  <a:srgbClr val="00FF00"/>
                </a:solidFill>
                <a:latin typeface="Consolas" panose="020B0609020204030204" pitchFamily="49" charset="0"/>
              </a:rPr>
              <a:t>"Phase"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circuit, </a:t>
            </a:r>
            <a:r>
              <a:rPr lang="en-US" sz="1200" dirty="0">
                <a:solidFill>
                  <a:srgbClr val="00FF00"/>
                </a:solidFill>
                <a:latin typeface="Consolas" panose="020B0609020204030204" pitchFamily="49" charset="0"/>
              </a:rPr>
              <a:t>"is %.3f" 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% phase(circuit))</a:t>
            </a: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circuit = complex(2, 1) - 1j</a:t>
            </a:r>
          </a:p>
          <a:p>
            <a:r>
              <a:rPr lang="en-US" sz="1200" dirty="0">
                <a:solidFill>
                  <a:srgbClr val="00FFFF"/>
                </a:solidFill>
                <a:latin typeface="Consolas" panose="020B0609020204030204" pitchFamily="49" charset="0"/>
              </a:rPr>
              <a:t>    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print(</a:t>
            </a:r>
            <a:r>
              <a:rPr lang="en-US" sz="1200" dirty="0">
                <a:solidFill>
                  <a:srgbClr val="00FF00"/>
                </a:solidFill>
                <a:latin typeface="Consolas" panose="020B0609020204030204" pitchFamily="49" charset="0"/>
              </a:rPr>
              <a:t>"Phase"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circuit, </a:t>
            </a:r>
            <a:r>
              <a:rPr lang="en-US" sz="1200" dirty="0">
                <a:solidFill>
                  <a:srgbClr val="00FF00"/>
                </a:solidFill>
                <a:latin typeface="Consolas" panose="020B0609020204030204" pitchFamily="49" charset="0"/>
              </a:rPr>
              <a:t>"is %.3f" 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% phase(circuit))</a:t>
            </a: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print(</a:t>
            </a:r>
            <a:r>
              <a:rPr lang="en-US" sz="1200" dirty="0">
                <a:solidFill>
                  <a:srgbClr val="00FF00"/>
                </a:solidFill>
                <a:latin typeface="Consolas" panose="020B0609020204030204" pitchFamily="49" charset="0"/>
              </a:rPr>
              <a:t>"</a:t>
            </a:r>
            <a:r>
              <a:rPr lang="en-US" sz="1200" dirty="0" err="1">
                <a:solidFill>
                  <a:srgbClr val="00FF00"/>
                </a:solidFill>
                <a:latin typeface="Consolas" panose="020B0609020204030204" pitchFamily="49" charset="0"/>
              </a:rPr>
              <a:t>i^i</a:t>
            </a:r>
            <a:r>
              <a:rPr lang="en-US" sz="1200" dirty="0">
                <a:solidFill>
                  <a:srgbClr val="00FF00"/>
                </a:solidFill>
                <a:latin typeface="Consolas" panose="020B0609020204030204" pitchFamily="49" charset="0"/>
              </a:rPr>
              <a:t>:"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1j ** 1j)</a:t>
            </a:r>
          </a:p>
          <a:p>
            <a:endParaRPr lang="en-US" sz="1200" dirty="0">
              <a:solidFill>
                <a:srgbClr val="00FFFF"/>
              </a:solidFill>
              <a:latin typeface="Consolas" panose="020B0609020204030204" pitchFamily="49" charset="0"/>
            </a:endParaRPr>
          </a:p>
          <a:p>
            <a:endParaRPr lang="en-US" sz="1200" dirty="0">
              <a:solidFill>
                <a:srgbClr val="00FFFF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FFFF"/>
                </a:solidFill>
                <a:latin typeface="Consolas" panose="020B0609020204030204" pitchFamily="49" charset="0"/>
              </a:rPr>
              <a:t>if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__name__ == </a:t>
            </a:r>
            <a:r>
              <a:rPr lang="en-US" sz="1200" dirty="0">
                <a:solidFill>
                  <a:srgbClr val="00FF00"/>
                </a:solidFill>
                <a:latin typeface="Consolas" panose="020B0609020204030204" pitchFamily="49" charset="0"/>
              </a:rPr>
              <a:t>"__main__"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main() </a:t>
            </a:r>
            <a:r>
              <a:rPr lang="en-US" sz="1200" dirty="0">
                <a:solidFill>
                  <a:schemeClr val="accent5"/>
                </a:solidFill>
                <a:latin typeface="Consolas" panose="020B0609020204030204" pitchFamily="49" charset="0"/>
              </a:rPr>
              <a:t># Call main function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94AC9C-65AC-44B5-B375-6D41C21DE127}"/>
              </a:ext>
            </a:extLst>
          </p:cNvPr>
          <p:cNvSpPr txBox="1"/>
          <p:nvPr/>
        </p:nvSpPr>
        <p:spPr>
          <a:xfrm>
            <a:off x="5850140" y="1526772"/>
            <a:ext cx="2632056" cy="3231654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Phase (1+2j) is 1.107</a:t>
            </a: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Phase (2+0j) is 0.000</a:t>
            </a:r>
          </a:p>
          <a:p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i^i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: (0.20787957635076193+0j)</a:t>
            </a:r>
          </a:p>
          <a:p>
            <a:endParaRPr lang="en-US" sz="12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endParaRPr lang="en-US" sz="12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endParaRPr lang="en-US" sz="12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endParaRPr lang="en-US" sz="12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endParaRPr lang="en-US" sz="12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endParaRPr lang="en-US" sz="12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endParaRPr lang="en-US" sz="12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endParaRPr lang="en-US" sz="12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endParaRPr lang="en-US" sz="12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endParaRPr lang="en-US" sz="12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endParaRPr lang="en-US" sz="12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endParaRPr lang="en-US" sz="12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endParaRPr lang="en-US" sz="12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endParaRPr lang="en-US" sz="12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5265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7" grpId="0" animBg="1"/>
      <p:bldP spid="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7D27C81-0F78-4773-928A-BE663A5800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9956" y="1011080"/>
            <a:ext cx="8564088" cy="494858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The generic sequences in Python are </a:t>
            </a:r>
            <a:r>
              <a:rPr lang="en-US" b="1" dirty="0">
                <a:solidFill>
                  <a:srgbClr val="00CC00"/>
                </a:solidFill>
              </a:rPr>
              <a:t>tuples</a:t>
            </a:r>
            <a:r>
              <a:rPr lang="en-US" dirty="0"/>
              <a:t> (immutable) and </a:t>
            </a:r>
            <a:r>
              <a:rPr lang="en-US" b="1" dirty="0">
                <a:solidFill>
                  <a:srgbClr val="00CC00"/>
                </a:solidFill>
              </a:rPr>
              <a:t>lists</a:t>
            </a:r>
            <a:r>
              <a:rPr lang="en-US" dirty="0"/>
              <a:t> (mutable).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F0929B7-CCFC-4041-A0D0-2D9E4D2609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955" y="488083"/>
            <a:ext cx="8496235" cy="592512"/>
          </a:xfrm>
        </p:spPr>
        <p:txBody>
          <a:bodyPr/>
          <a:lstStyle/>
          <a:p>
            <a:pPr algn="ctr"/>
            <a:r>
              <a:rPr lang="en-US" dirty="0"/>
              <a:t>Generic Sequences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6950BE-643B-4E4A-9DDC-1A0F5C3E75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5F6298-3495-4A05-8EAC-0E99A861C3DA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40F66B7-DEAE-406B-8E9D-15EE539713C4}"/>
              </a:ext>
            </a:extLst>
          </p:cNvPr>
          <p:cNvSpPr txBox="1"/>
          <p:nvPr/>
        </p:nvSpPr>
        <p:spPr>
          <a:xfrm>
            <a:off x="1783462" y="1436771"/>
            <a:ext cx="5509219" cy="1938992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my_list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= [ </a:t>
            </a:r>
            <a:r>
              <a:rPr lang="en-US" sz="1200" dirty="0">
                <a:solidFill>
                  <a:srgbClr val="00FF00"/>
                </a:solidFill>
                <a:latin typeface="Consolas" panose="020B0609020204030204" pitchFamily="49" charset="0"/>
              </a:rPr>
              <a:t>"John-Jacob"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1200" dirty="0">
                <a:solidFill>
                  <a:srgbClr val="00FF00"/>
                </a:solidFill>
                <a:latin typeface="Consolas" panose="020B0609020204030204" pitchFamily="49" charset="0"/>
              </a:rPr>
              <a:t>"</a:t>
            </a:r>
            <a:r>
              <a:rPr lang="en-US" sz="1200" dirty="0" err="1">
                <a:solidFill>
                  <a:srgbClr val="00FF00"/>
                </a:solidFill>
                <a:latin typeface="Consolas" panose="020B0609020204030204" pitchFamily="49" charset="0"/>
              </a:rPr>
              <a:t>Jingleheimer</a:t>
            </a:r>
            <a:r>
              <a:rPr lang="en-US" sz="1200" dirty="0">
                <a:solidFill>
                  <a:srgbClr val="00FF00"/>
                </a:solidFill>
                <a:latin typeface="Consolas" panose="020B0609020204030204" pitchFamily="49" charset="0"/>
              </a:rPr>
              <a:t>-Schmidt"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42, 3.14159 ]</a:t>
            </a: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print(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my_list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my_tuple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= tuple(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my_list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print(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my_tuple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endParaRPr lang="en-US" sz="12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my_list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[3] = 6.28319</a:t>
            </a:r>
          </a:p>
          <a:p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my_tuple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= (8675, 309, </a:t>
            </a:r>
            <a:r>
              <a:rPr lang="en-US" sz="1200" dirty="0">
                <a:solidFill>
                  <a:srgbClr val="00FF00"/>
                </a:solidFill>
                <a:latin typeface="Consolas" panose="020B0609020204030204" pitchFamily="49" charset="0"/>
              </a:rPr>
              <a:t>"Jenny"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my_list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print(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my_tuple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[3])</a:t>
            </a:r>
          </a:p>
          <a:p>
            <a:endParaRPr lang="en-US" sz="12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my_tuple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[3] = </a:t>
            </a:r>
            <a:r>
              <a:rPr lang="en-US" sz="1200" dirty="0">
                <a:solidFill>
                  <a:srgbClr val="00FF00"/>
                </a:solidFill>
                <a:latin typeface="Consolas" panose="020B0609020204030204" pitchFamily="49" charset="0"/>
              </a:rPr>
              <a:t>"Bon Jovi"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C132156-97B0-4B3A-869E-183C0294AEB8}"/>
              </a:ext>
            </a:extLst>
          </p:cNvPr>
          <p:cNvSpPr txBox="1"/>
          <p:nvPr/>
        </p:nvSpPr>
        <p:spPr>
          <a:xfrm>
            <a:off x="1793444" y="3431339"/>
            <a:ext cx="5509219" cy="1015663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['John-Jacob', '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Jingleheimer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-Schmidt', 42, 3.14159]</a:t>
            </a: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('John-Jacob', '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Jingleheimer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-Schmidt', 42, 3.14159)</a:t>
            </a: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['John-Jacob', '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Jingleheimer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-Schmidt', 42, 6.28319]</a:t>
            </a:r>
          </a:p>
          <a:p>
            <a:endParaRPr lang="en-US" sz="12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200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TypeError</a:t>
            </a:r>
            <a:r>
              <a:rPr lang="en-US" sz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: 'tuple' object does not support item assignment</a:t>
            </a:r>
          </a:p>
        </p:txBody>
      </p:sp>
      <p:sp>
        <p:nvSpPr>
          <p:cNvPr id="20" name="Content Placeholder 1">
            <a:extLst>
              <a:ext uri="{FF2B5EF4-FFF2-40B4-BE49-F238E27FC236}">
                <a16:creationId xmlns:a16="http://schemas.microsoft.com/office/drawing/2014/main" id="{BDA97214-1616-4AE0-B0C0-63494CAE7171}"/>
              </a:ext>
            </a:extLst>
          </p:cNvPr>
          <p:cNvSpPr txBox="1">
            <a:spLocks/>
          </p:cNvSpPr>
          <p:nvPr/>
        </p:nvSpPr>
        <p:spPr bwMode="auto">
          <a:xfrm>
            <a:off x="289956" y="4432590"/>
            <a:ext cx="8564088" cy="4948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rtl="0" eaLnBrk="0" fontAlgn="base" hangingPunct="0">
              <a:spcBef>
                <a:spcPts val="20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sz="2000"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1pPr>
            <a:lvl2pPr marL="4572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" charset="2"/>
              <a:buChar char="n"/>
              <a:defRPr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2pPr>
            <a:lvl3pPr marL="6858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3pPr>
            <a:lvl4pPr marL="9144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" charset="2"/>
              <a:buChar char="n"/>
              <a:defRPr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4pPr>
            <a:lvl5pPr marL="11430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buFont typeface="Wingdings" charset="2"/>
              <a:buNone/>
            </a:pPr>
            <a:r>
              <a:rPr lang="en-US" dirty="0"/>
              <a:t>Elements of indexable types (e.g., sequences) are access using brackets </a:t>
            </a:r>
            <a:r>
              <a:rPr lang="en-US" b="1" dirty="0">
                <a:solidFill>
                  <a:srgbClr val="00CC00"/>
                </a:solidFill>
              </a:rPr>
              <a:t>[ ]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277377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7D27C81-0F78-4773-928A-BE663A5800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9956" y="932705"/>
            <a:ext cx="8564088" cy="494858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Fixed type </a:t>
            </a:r>
            <a:r>
              <a:rPr lang="en-US" dirty="0" err="1"/>
              <a:t>iterables</a:t>
            </a:r>
            <a:r>
              <a:rPr lang="en-US" dirty="0"/>
              <a:t> include </a:t>
            </a:r>
            <a:r>
              <a:rPr lang="en-US" b="1" dirty="0">
                <a:solidFill>
                  <a:srgbClr val="00CC00"/>
                </a:solidFill>
              </a:rPr>
              <a:t>range</a:t>
            </a:r>
            <a:r>
              <a:rPr lang="en-US" dirty="0"/>
              <a:t> (integers) and </a:t>
            </a:r>
            <a:r>
              <a:rPr lang="en-US" b="1" dirty="0">
                <a:solidFill>
                  <a:srgbClr val="00CC00"/>
                </a:solidFill>
              </a:rPr>
              <a:t>str</a:t>
            </a:r>
            <a:r>
              <a:rPr lang="en-US" dirty="0"/>
              <a:t> (string of code points).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F0929B7-CCFC-4041-A0D0-2D9E4D2609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955" y="451508"/>
            <a:ext cx="8496235" cy="592512"/>
          </a:xfrm>
        </p:spPr>
        <p:txBody>
          <a:bodyPr/>
          <a:lstStyle/>
          <a:p>
            <a:pPr algn="ctr"/>
            <a:r>
              <a:rPr lang="en-US" dirty="0"/>
              <a:t>Typed </a:t>
            </a:r>
            <a:r>
              <a:rPr lang="en-US" dirty="0" err="1"/>
              <a:t>Iterables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6950BE-643B-4E4A-9DDC-1A0F5C3E75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5F6298-3495-4A05-8EAC-0E99A861C3DA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40F66B7-DEAE-406B-8E9D-15EE539713C4}"/>
              </a:ext>
            </a:extLst>
          </p:cNvPr>
          <p:cNvSpPr txBox="1"/>
          <p:nvPr/>
        </p:nvSpPr>
        <p:spPr>
          <a:xfrm>
            <a:off x="1817390" y="1337496"/>
            <a:ext cx="5509219" cy="1938992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wooly = range(0,4)</a:t>
            </a: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print(wooly)</a:t>
            </a: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print(tuple(wooly))</a:t>
            </a: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bully = range(5,0,-2)</a:t>
            </a: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print(list(bully))</a:t>
            </a:r>
          </a:p>
          <a:p>
            <a:endParaRPr lang="en-US" sz="12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my_name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= </a:t>
            </a:r>
            <a:r>
              <a:rPr lang="en-US" sz="1200" dirty="0">
                <a:solidFill>
                  <a:srgbClr val="00FF00"/>
                </a:solidFill>
                <a:latin typeface="Consolas" panose="020B0609020204030204" pitchFamily="49" charset="0"/>
              </a:rPr>
              <a:t>"Slim Shady"</a:t>
            </a:r>
            <a:endParaRPr lang="en-US" sz="12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print(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my_name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[0])</a:t>
            </a:r>
          </a:p>
          <a:p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my_name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[9] = </a:t>
            </a:r>
            <a:r>
              <a:rPr lang="en-US" sz="1200" dirty="0">
                <a:solidFill>
                  <a:srgbClr val="00FF00"/>
                </a:solidFill>
                <a:latin typeface="Consolas" panose="020B0609020204030204" pitchFamily="49" charset="0"/>
              </a:rPr>
              <a:t>'e'</a:t>
            </a: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wooly[2] = 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C132156-97B0-4B3A-869E-183C0294AEB8}"/>
              </a:ext>
            </a:extLst>
          </p:cNvPr>
          <p:cNvSpPr txBox="1"/>
          <p:nvPr/>
        </p:nvSpPr>
        <p:spPr>
          <a:xfrm>
            <a:off x="1817390" y="3300432"/>
            <a:ext cx="5509219" cy="1200329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range(0,4)</a:t>
            </a: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(0, 1, 2, 3)</a:t>
            </a: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[5, 3, 1]</a:t>
            </a: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</a:t>
            </a:r>
          </a:p>
          <a:p>
            <a:r>
              <a:rPr lang="en-US" sz="1200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TypeError</a:t>
            </a:r>
            <a:r>
              <a:rPr lang="en-US" sz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: 'str' object does not support item assignment</a:t>
            </a:r>
          </a:p>
          <a:p>
            <a:r>
              <a:rPr lang="en-US" sz="1200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TypeError</a:t>
            </a:r>
            <a:r>
              <a:rPr lang="en-US" sz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: 'range' object does not support item assignment</a:t>
            </a:r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2630ECAD-0657-466D-8728-4E79082C29B7}"/>
              </a:ext>
            </a:extLst>
          </p:cNvPr>
          <p:cNvSpPr txBox="1">
            <a:spLocks/>
          </p:cNvSpPr>
          <p:nvPr/>
        </p:nvSpPr>
        <p:spPr bwMode="auto">
          <a:xfrm>
            <a:off x="289956" y="4460548"/>
            <a:ext cx="8564088" cy="3779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rtl="0" eaLnBrk="0" fontAlgn="base" hangingPunct="0">
              <a:spcBef>
                <a:spcPts val="20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sz="2000"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1pPr>
            <a:lvl2pPr marL="4572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" charset="2"/>
              <a:buChar char="n"/>
              <a:defRPr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2pPr>
            <a:lvl3pPr marL="6858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3pPr>
            <a:lvl4pPr marL="9144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" charset="2"/>
              <a:buChar char="n"/>
              <a:defRPr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4pPr>
            <a:lvl5pPr marL="11430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buFont typeface="Wingdings" charset="2"/>
              <a:buNone/>
            </a:pPr>
            <a:r>
              <a:rPr lang="en-US" dirty="0"/>
              <a:t>Objects of type range and str are immutable in Python.</a:t>
            </a:r>
          </a:p>
        </p:txBody>
      </p:sp>
    </p:spTree>
    <p:extLst>
      <p:ext uri="{BB962C8B-B14F-4D97-AF65-F5344CB8AC3E}">
        <p14:creationId xmlns:p14="http://schemas.microsoft.com/office/powerpoint/2010/main" val="1195937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FDE7312-6D56-491C-A717-56CD49CF33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9956" y="919730"/>
            <a:ext cx="8564088" cy="409716"/>
          </a:xfrm>
        </p:spPr>
        <p:txBody>
          <a:bodyPr/>
          <a:lstStyle/>
          <a:p>
            <a:pPr marL="0" indent="0" algn="ctr">
              <a:buNone/>
            </a:pPr>
            <a:r>
              <a:rPr lang="en-US" sz="1800" dirty="0"/>
              <a:t>Python allows </a:t>
            </a:r>
            <a:r>
              <a:rPr lang="en-US" sz="1800" b="1" dirty="0">
                <a:solidFill>
                  <a:srgbClr val="00CC00"/>
                </a:solidFill>
              </a:rPr>
              <a:t>negative indexing</a:t>
            </a:r>
            <a:r>
              <a:rPr lang="en-US" sz="1800" i="1" dirty="0">
                <a:solidFill>
                  <a:srgbClr val="00CC00"/>
                </a:solidFill>
              </a:rPr>
              <a:t> </a:t>
            </a:r>
            <a:r>
              <a:rPr lang="en-US" sz="1800" dirty="0"/>
              <a:t>(from the back) and </a:t>
            </a:r>
            <a:r>
              <a:rPr lang="en-US" sz="1800" b="1" dirty="0">
                <a:solidFill>
                  <a:srgbClr val="00CC00"/>
                </a:solidFill>
              </a:rPr>
              <a:t>splicing</a:t>
            </a:r>
            <a:r>
              <a:rPr lang="en-US" sz="1800" dirty="0"/>
              <a:t> (subranges).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44F43E6-E991-4CE2-84C9-71621DBAAB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956" y="367436"/>
            <a:ext cx="8564088" cy="633514"/>
          </a:xfrm>
        </p:spPr>
        <p:txBody>
          <a:bodyPr/>
          <a:lstStyle/>
          <a:p>
            <a:pPr algn="ctr"/>
            <a:r>
              <a:rPr lang="en-US" dirty="0"/>
              <a:t>Negative Indices &amp; Splicing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F32328-796A-42EC-834C-4B20A0DB7D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5F6298-3495-4A05-8EAC-0E99A861C3DA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E571255-545F-418E-9EB0-19D70E424A28}"/>
              </a:ext>
            </a:extLst>
          </p:cNvPr>
          <p:cNvSpPr txBox="1"/>
          <p:nvPr/>
        </p:nvSpPr>
        <p:spPr>
          <a:xfrm>
            <a:off x="1272434" y="1317462"/>
            <a:ext cx="6599132" cy="2123658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stooges = [</a:t>
            </a:r>
            <a:r>
              <a:rPr lang="en-US" sz="1100" dirty="0">
                <a:solidFill>
                  <a:srgbClr val="00FF00"/>
                </a:solidFill>
                <a:latin typeface="Consolas" panose="020B0609020204030204" pitchFamily="49" charset="0"/>
              </a:rPr>
              <a:t>"Moe"</a:t>
            </a:r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1100" dirty="0">
                <a:solidFill>
                  <a:srgbClr val="00FF00"/>
                </a:solidFill>
                <a:latin typeface="Consolas" panose="020B0609020204030204" pitchFamily="49" charset="0"/>
              </a:rPr>
              <a:t>"Larry"</a:t>
            </a:r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1100" dirty="0">
                <a:solidFill>
                  <a:srgbClr val="00FF00"/>
                </a:solidFill>
                <a:latin typeface="Consolas" panose="020B0609020204030204" pitchFamily="49" charset="0"/>
              </a:rPr>
              <a:t>"Curly"</a:t>
            </a:r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stooges[-1] = </a:t>
            </a:r>
            <a:r>
              <a:rPr lang="en-US" sz="1100" dirty="0">
                <a:solidFill>
                  <a:srgbClr val="00FF00"/>
                </a:solidFill>
                <a:latin typeface="Consolas" panose="020B0609020204030204" pitchFamily="49" charset="0"/>
              </a:rPr>
              <a:t>"</a:t>
            </a:r>
            <a:r>
              <a:rPr lang="en-US" sz="1100" dirty="0" err="1">
                <a:solidFill>
                  <a:srgbClr val="00FF00"/>
                </a:solidFill>
                <a:latin typeface="Consolas" panose="020B0609020204030204" pitchFamily="49" charset="0"/>
              </a:rPr>
              <a:t>Shemp</a:t>
            </a:r>
            <a:r>
              <a:rPr lang="en-US" sz="1100" dirty="0">
                <a:solidFill>
                  <a:srgbClr val="00FF00"/>
                </a:solidFill>
                <a:latin typeface="Consolas" panose="020B0609020204030204" pitchFamily="49" charset="0"/>
              </a:rPr>
              <a:t>"</a:t>
            </a:r>
          </a:p>
          <a:p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print(</a:t>
            </a:r>
            <a:r>
              <a:rPr lang="en-US" sz="1100" dirty="0">
                <a:solidFill>
                  <a:srgbClr val="00FF00"/>
                </a:solidFill>
                <a:latin typeface="Consolas" panose="020B0609020204030204" pitchFamily="49" charset="0"/>
              </a:rPr>
              <a:t>"The Leader:"</a:t>
            </a:r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stooges[-3])</a:t>
            </a:r>
          </a:p>
          <a:p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print(</a:t>
            </a:r>
            <a:r>
              <a:rPr lang="en-US" sz="1100" dirty="0">
                <a:solidFill>
                  <a:srgbClr val="00FF00"/>
                </a:solidFill>
                <a:latin typeface="Consolas" panose="020B0609020204030204" pitchFamily="49" charset="0"/>
              </a:rPr>
              <a:t>"Followers:"</a:t>
            </a:r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stooges[1:3])</a:t>
            </a:r>
          </a:p>
          <a:p>
            <a:endParaRPr lang="en-US" sz="11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chipmunks = (</a:t>
            </a:r>
            <a:r>
              <a:rPr lang="en-US" sz="1100" dirty="0">
                <a:solidFill>
                  <a:srgbClr val="00FF00"/>
                </a:solidFill>
                <a:latin typeface="Consolas" panose="020B0609020204030204" pitchFamily="49" charset="0"/>
              </a:rPr>
              <a:t>"Alvin"</a:t>
            </a:r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1100" dirty="0">
                <a:solidFill>
                  <a:srgbClr val="00FF00"/>
                </a:solidFill>
                <a:latin typeface="Consolas" panose="020B0609020204030204" pitchFamily="49" charset="0"/>
              </a:rPr>
              <a:t>"Simon"</a:t>
            </a:r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1100" dirty="0">
                <a:solidFill>
                  <a:srgbClr val="00FF00"/>
                </a:solidFill>
                <a:latin typeface="Consolas" panose="020B0609020204030204" pitchFamily="49" charset="0"/>
              </a:rPr>
              <a:t>"Theodore"</a:t>
            </a:r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1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chipettes</a:t>
            </a:r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= (</a:t>
            </a:r>
            <a:r>
              <a:rPr lang="en-US" sz="1100" dirty="0">
                <a:solidFill>
                  <a:srgbClr val="00FF00"/>
                </a:solidFill>
                <a:latin typeface="Consolas" panose="020B0609020204030204" pitchFamily="49" charset="0"/>
              </a:rPr>
              <a:t>"Brittany"</a:t>
            </a:r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1100" dirty="0">
                <a:solidFill>
                  <a:srgbClr val="00FF00"/>
                </a:solidFill>
                <a:latin typeface="Consolas" panose="020B0609020204030204" pitchFamily="49" charset="0"/>
              </a:rPr>
              <a:t>"Jeanette"</a:t>
            </a:r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1100" dirty="0">
                <a:solidFill>
                  <a:srgbClr val="00FF00"/>
                </a:solidFill>
                <a:latin typeface="Consolas" panose="020B0609020204030204" pitchFamily="49" charset="0"/>
              </a:rPr>
              <a:t>"Eleanor"</a:t>
            </a:r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1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the_band</a:t>
            </a:r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= chipmunks + </a:t>
            </a:r>
            <a:r>
              <a:rPr lang="en-US" sz="11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chipettes</a:t>
            </a:r>
            <a:endParaRPr lang="en-US" sz="11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print(</a:t>
            </a:r>
            <a:r>
              <a:rPr lang="en-US" sz="1100" dirty="0">
                <a:solidFill>
                  <a:srgbClr val="00FF00"/>
                </a:solidFill>
                <a:latin typeface="Consolas" panose="020B0609020204030204" pitchFamily="49" charset="0"/>
              </a:rPr>
              <a:t>"The Band:"</a:t>
            </a:r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11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the_band</a:t>
            </a:r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print(</a:t>
            </a:r>
            <a:r>
              <a:rPr lang="en-US" sz="1100" dirty="0">
                <a:solidFill>
                  <a:srgbClr val="00FF00"/>
                </a:solidFill>
                <a:latin typeface="Consolas" panose="020B0609020204030204" pitchFamily="49" charset="0"/>
              </a:rPr>
              <a:t>"Chipmunks:"</a:t>
            </a:r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11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the_band</a:t>
            </a:r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[:3])</a:t>
            </a:r>
          </a:p>
          <a:p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print(</a:t>
            </a:r>
            <a:r>
              <a:rPr lang="en-US" sz="1100" dirty="0">
                <a:solidFill>
                  <a:srgbClr val="00FF00"/>
                </a:solidFill>
                <a:latin typeface="Consolas" panose="020B0609020204030204" pitchFamily="49" charset="0"/>
              </a:rPr>
              <a:t>"</a:t>
            </a:r>
            <a:r>
              <a:rPr lang="en-US" sz="1100" dirty="0" err="1">
                <a:solidFill>
                  <a:srgbClr val="00FF00"/>
                </a:solidFill>
                <a:latin typeface="Consolas" panose="020B0609020204030204" pitchFamily="49" charset="0"/>
              </a:rPr>
              <a:t>Chipettes</a:t>
            </a:r>
            <a:r>
              <a:rPr lang="en-US" sz="1100" dirty="0">
                <a:solidFill>
                  <a:srgbClr val="00FF00"/>
                </a:solidFill>
                <a:latin typeface="Consolas" panose="020B0609020204030204" pitchFamily="49" charset="0"/>
              </a:rPr>
              <a:t>:"</a:t>
            </a:r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11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the_band</a:t>
            </a:r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[3:])</a:t>
            </a:r>
          </a:p>
          <a:p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print(</a:t>
            </a:r>
            <a:r>
              <a:rPr lang="en-US" sz="1100" dirty="0">
                <a:solidFill>
                  <a:srgbClr val="00FF00"/>
                </a:solidFill>
                <a:latin typeface="Consolas" panose="020B0609020204030204" pitchFamily="49" charset="0"/>
              </a:rPr>
              <a:t>"Pairs:"</a:t>
            </a:r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tuple(zip(chipmunks, </a:t>
            </a:r>
            <a:r>
              <a:rPr lang="en-US" sz="11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chipettes</a:t>
            </a:r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)))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4D55F26-4753-44D3-ABAF-1EE80B8B355E}"/>
              </a:ext>
            </a:extLst>
          </p:cNvPr>
          <p:cNvSpPr txBox="1"/>
          <p:nvPr/>
        </p:nvSpPr>
        <p:spPr>
          <a:xfrm>
            <a:off x="1272434" y="3487024"/>
            <a:ext cx="6599133" cy="1107996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The Leader: Moe</a:t>
            </a:r>
          </a:p>
          <a:p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Followers: ['Larry', '</a:t>
            </a:r>
            <a:r>
              <a:rPr lang="en-US" sz="11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Shemp</a:t>
            </a:r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']</a:t>
            </a:r>
          </a:p>
          <a:p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The Band: ('Alvin', 'Simon', 'Theodore', 'Brittany', 'Jeanette', 'Eleanor')</a:t>
            </a:r>
          </a:p>
          <a:p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Chipmunks: ('Alvin', 'Simon', 'Theodore')</a:t>
            </a:r>
          </a:p>
          <a:p>
            <a:r>
              <a:rPr lang="en-US" sz="11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Chipettes</a:t>
            </a:r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: ('Brittany', 'Jeanette', 'Eleanor')</a:t>
            </a:r>
          </a:p>
          <a:p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Pairs: (('Alvin', 'Brittany’), ('Simon', 'Jeanette'), ('Theodore', 'Eleanor'))</a:t>
            </a:r>
          </a:p>
        </p:txBody>
      </p:sp>
      <p:sp>
        <p:nvSpPr>
          <p:cNvPr id="34" name="Content Placeholder 1">
            <a:extLst>
              <a:ext uri="{FF2B5EF4-FFF2-40B4-BE49-F238E27FC236}">
                <a16:creationId xmlns:a16="http://schemas.microsoft.com/office/drawing/2014/main" id="{09D2C6FC-23A5-4403-9E9B-3352BDEFEC6B}"/>
              </a:ext>
            </a:extLst>
          </p:cNvPr>
          <p:cNvSpPr txBox="1">
            <a:spLocks/>
          </p:cNvSpPr>
          <p:nvPr/>
        </p:nvSpPr>
        <p:spPr bwMode="auto">
          <a:xfrm>
            <a:off x="289956" y="4575105"/>
            <a:ext cx="8564088" cy="4097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rtl="0" eaLnBrk="0" fontAlgn="base" hangingPunct="0">
              <a:spcBef>
                <a:spcPts val="20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sz="2000"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1pPr>
            <a:lvl2pPr marL="4572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" charset="2"/>
              <a:buChar char="n"/>
              <a:defRPr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2pPr>
            <a:lvl3pPr marL="6858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3pPr>
            <a:lvl4pPr marL="9144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" charset="2"/>
              <a:buChar char="n"/>
              <a:defRPr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4pPr>
            <a:lvl5pPr marL="11430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buFont typeface="Wingdings" charset="2"/>
              <a:buNone/>
            </a:pPr>
            <a:r>
              <a:rPr lang="en-US" sz="1800" dirty="0"/>
              <a:t>Lists can also be  modified using </a:t>
            </a:r>
            <a:r>
              <a:rPr lang="en-US" sz="1800" b="1" dirty="0">
                <a:solidFill>
                  <a:srgbClr val="00CC00"/>
                </a:solidFill>
              </a:rPr>
              <a:t>append</a:t>
            </a:r>
            <a:r>
              <a:rPr lang="en-US" sz="1800" dirty="0"/>
              <a:t> (add single elements) an </a:t>
            </a:r>
            <a:r>
              <a:rPr lang="en-US" sz="1800" b="1" dirty="0">
                <a:solidFill>
                  <a:srgbClr val="00CC00"/>
                </a:solidFill>
              </a:rPr>
              <a:t>extend</a:t>
            </a:r>
            <a:r>
              <a:rPr lang="en-US" sz="1800" dirty="0"/>
              <a:t> (add list).</a:t>
            </a:r>
          </a:p>
        </p:txBody>
      </p:sp>
    </p:spTree>
    <p:extLst>
      <p:ext uri="{BB962C8B-B14F-4D97-AF65-F5344CB8AC3E}">
        <p14:creationId xmlns:p14="http://schemas.microsoft.com/office/powerpoint/2010/main" val="2130717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3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34" grpId="0"/>
    </p:bldLst>
  </p:timing>
</p:sld>
</file>

<file path=ppt/theme/theme1.xml><?xml version="1.0" encoding="utf-8"?>
<a:theme xmlns:a="http://schemas.openxmlformats.org/drawingml/2006/main" name="PNE Theme Slide Deck">
  <a:themeElements>
    <a:clrScheme name="Custom 7">
      <a:dk1>
        <a:sysClr val="windowText" lastClr="000000"/>
      </a:dk1>
      <a:lt1>
        <a:sysClr val="window" lastClr="FFFFFF"/>
      </a:lt1>
      <a:dk2>
        <a:srgbClr val="000C3E"/>
      </a:dk2>
      <a:lt2>
        <a:srgbClr val="6C9AC3"/>
      </a:lt2>
      <a:accent1>
        <a:srgbClr val="00529B"/>
      </a:accent1>
      <a:accent2>
        <a:srgbClr val="00529B"/>
      </a:accent2>
      <a:accent3>
        <a:srgbClr val="E17F35"/>
      </a:accent3>
      <a:accent4>
        <a:srgbClr val="FF462C"/>
      </a:accent4>
      <a:accent5>
        <a:srgbClr val="FF462C"/>
      </a:accent5>
      <a:accent6>
        <a:srgbClr val="6C9AC3"/>
      </a:accent6>
      <a:hlink>
        <a:srgbClr val="FF462C"/>
      </a:hlink>
      <a:folHlink>
        <a:srgbClr val="FF7F35"/>
      </a:folHlink>
    </a:clrScheme>
    <a:fontScheme name="Advantage">
      <a:majorFont>
        <a:latin typeface="Rockwell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Rockwell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Advantage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6000000" scaled="1"/>
        </a:gradFill>
        <a:gradFill rotWithShape="1">
          <a:gsLst>
            <a:gs pos="0">
              <a:schemeClr val="phClr"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FFFFFF">
                <a:alpha val="75000"/>
              </a:srgbClr>
            </a:innerShdw>
            <a:outerShdw blurRad="63500" dist="25400" dir="5400000" rotWithShape="0">
              <a:srgbClr val="808080">
                <a:alpha val="75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twoPt" dir="tl">
              <a:rot lat="0" lon="0" rev="4500000"/>
            </a:lightRig>
          </a:scene3d>
          <a:sp3d>
            <a:bevelT w="635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1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33372</TotalTime>
  <Words>789</Words>
  <Application>Microsoft Office PowerPoint</Application>
  <PresentationFormat>On-screen Show (16:9)</PresentationFormat>
  <Paragraphs>155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3" baseType="lpstr">
      <vt:lpstr>Arial</vt:lpstr>
      <vt:lpstr>Calibri</vt:lpstr>
      <vt:lpstr>Cambria</vt:lpstr>
      <vt:lpstr>Consolas</vt:lpstr>
      <vt:lpstr>Rockwell</vt:lpstr>
      <vt:lpstr>Wingdings</vt:lpstr>
      <vt:lpstr>PNE Theme Slide Deck</vt:lpstr>
      <vt:lpstr>Numeric &amp; Iterable Types</vt:lpstr>
      <vt:lpstr>Overview of Built-in Types</vt:lpstr>
      <vt:lpstr>Complex Numbers</vt:lpstr>
      <vt:lpstr>Generic Sequences</vt:lpstr>
      <vt:lpstr>Typed Iterables</vt:lpstr>
      <vt:lpstr>Negative Indices &amp; Splicing</vt:lpstr>
    </vt:vector>
  </TitlesOfParts>
  <Company>UF College of Engineering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College Performance Data</dc:title>
  <dc:creator>Cocherell,Teresa D</dc:creator>
  <cp:lastModifiedBy>Jeremiah Blanchard</cp:lastModifiedBy>
  <cp:revision>692</cp:revision>
  <cp:lastPrinted>2014-01-31T19:29:42Z</cp:lastPrinted>
  <dcterms:created xsi:type="dcterms:W3CDTF">2013-09-18T13:46:37Z</dcterms:created>
  <dcterms:modified xsi:type="dcterms:W3CDTF">2020-09-16T12:55:30Z</dcterms:modified>
</cp:coreProperties>
</file>